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2" d="100"/>
          <a:sy n="32" d="100"/>
        </p:scale>
        <p:origin x="-848" y="19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381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602983" y="23042880"/>
            <a:ext cx="26334719" cy="272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8602983" y="2941319"/>
            <a:ext cx="26334719" cy="19751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780"/>
              </a:spcBef>
              <a:buClr>
                <a:schemeClr val="dk1"/>
              </a:buClr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2440"/>
              </a:spcBef>
              <a:buClr>
                <a:schemeClr val="dk1"/>
              </a:buClr>
              <a:buFont typeface="Arial"/>
              <a:buNone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2080"/>
              </a:spcBef>
              <a:buClr>
                <a:schemeClr val="dk1"/>
              </a:buClr>
              <a:buFont typeface="Arial"/>
              <a:buNone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602983" y="25763222"/>
            <a:ext cx="26334719" cy="386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20"/>
              </a:spcBef>
              <a:buClr>
                <a:schemeClr val="dk1"/>
              </a:buClr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1083288" y="-1207763"/>
            <a:ext cx="21724621" cy="39502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605206" algn="l" rtl="0">
              <a:spcBef>
                <a:spcPts val="2780"/>
              </a:spcBef>
              <a:buClr>
                <a:schemeClr val="dk1"/>
              </a:buClr>
              <a:buSzPct val="100000"/>
              <a:buFont typeface="Arial"/>
              <a:buChar char="•"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467804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–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336743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447305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44992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»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39839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4245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44507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447690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9625189" y="53983889"/>
            <a:ext cx="134820659" cy="39502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55274" y="14847573"/>
            <a:ext cx="134820659" cy="117774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605206" algn="l" rtl="0">
              <a:spcBef>
                <a:spcPts val="2780"/>
              </a:spcBef>
              <a:buClr>
                <a:schemeClr val="dk1"/>
              </a:buClr>
              <a:buSzPct val="100000"/>
              <a:buFont typeface="Arial"/>
              <a:buChar char="•"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467804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–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336743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447305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44992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»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39839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4245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44507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447690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583681" y="18653759"/>
            <a:ext cx="30723839" cy="841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780"/>
              </a:spcBef>
              <a:buClr>
                <a:srgbClr val="888888"/>
              </a:buClr>
              <a:buFont typeface="Arial"/>
              <a:buNone/>
              <a:defRPr sz="1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ctr" rtl="0">
              <a:spcBef>
                <a:spcPts val="2440"/>
              </a:spcBef>
              <a:buClr>
                <a:srgbClr val="888888"/>
              </a:buClr>
              <a:buFont typeface="Arial"/>
              <a:buNone/>
              <a:defRPr sz="1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ctr" rtl="0">
              <a:spcBef>
                <a:spcPts val="2080"/>
              </a:spcBef>
              <a:buClr>
                <a:srgbClr val="888888"/>
              </a:buClr>
              <a:buFont typeface="Arial"/>
              <a:buNone/>
              <a:defRPr sz="10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ctr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194560" y="7680968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605206" algn="l" rtl="0">
              <a:spcBef>
                <a:spcPts val="2780"/>
              </a:spcBef>
              <a:buClr>
                <a:schemeClr val="dk1"/>
              </a:buClr>
              <a:buSzPct val="100000"/>
              <a:buFont typeface="Arial"/>
              <a:buChar char="•"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467804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–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336743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447305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44992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»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39839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4245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44507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447690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67101" y="21153121"/>
            <a:ext cx="37307520" cy="6537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7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67101" y="13952230"/>
            <a:ext cx="37307520" cy="72008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740"/>
              </a:spcBef>
              <a:buClr>
                <a:srgbClr val="888888"/>
              </a:buClr>
              <a:buFont typeface="Arial"/>
              <a:buNone/>
              <a:defRPr sz="8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1560"/>
              </a:spcBef>
              <a:buClr>
                <a:srgbClr val="888888"/>
              </a:buClr>
              <a:buFont typeface="Arial"/>
              <a:buNone/>
              <a:defRPr sz="7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1380"/>
              </a:spcBef>
              <a:buClr>
                <a:srgbClr val="888888"/>
              </a:buClr>
              <a:buFont typeface="Arial"/>
              <a:buNone/>
              <a:defRPr sz="6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1220"/>
              </a:spcBef>
              <a:buClr>
                <a:srgbClr val="888888"/>
              </a:buClr>
              <a:buFont typeface="Arial"/>
              <a:buNone/>
              <a:defRPr sz="6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778241" y="36865560"/>
            <a:ext cx="78638399" cy="104279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713156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582104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–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44469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504455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–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507076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»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96989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99606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502223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504840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88148161" y="36865560"/>
            <a:ext cx="78638399" cy="104279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713156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582104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–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44469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504455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–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507076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»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96989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99606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502223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504840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194561" y="7368543"/>
            <a:ext cx="19392901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80"/>
              </a:spcBef>
              <a:buClr>
                <a:schemeClr val="dk1"/>
              </a:buClr>
              <a:buFont typeface="Arial"/>
              <a:buNone/>
              <a:defRPr sz="10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1560"/>
              </a:spcBef>
              <a:buClr>
                <a:schemeClr val="dk1"/>
              </a:buClr>
              <a:buFont typeface="Arial"/>
              <a:buNone/>
              <a:defRPr sz="7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2194561" y="10439401"/>
            <a:ext cx="19392901" cy="18966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827456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690054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501843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561605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–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564226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»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554139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556756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559373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561990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22296137" y="7368543"/>
            <a:ext cx="19400519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80"/>
              </a:spcBef>
              <a:buClr>
                <a:schemeClr val="dk1"/>
              </a:buClr>
              <a:buFont typeface="Arial"/>
              <a:buNone/>
              <a:defRPr sz="10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1740"/>
              </a:spcBef>
              <a:buClr>
                <a:schemeClr val="dk1"/>
              </a:buClr>
              <a:buFont typeface="Arial"/>
              <a:buNone/>
              <a:defRPr sz="8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1560"/>
              </a:spcBef>
              <a:buClr>
                <a:schemeClr val="dk1"/>
              </a:buClr>
              <a:buFont typeface="Arial"/>
              <a:buNone/>
              <a:defRPr sz="7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1380"/>
              </a:spcBef>
              <a:buClr>
                <a:schemeClr val="dk1"/>
              </a:buClr>
              <a:buFont typeface="Arial"/>
              <a:buNone/>
              <a:defRPr sz="6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22296137" y="10439401"/>
            <a:ext cx="19400519" cy="18966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827456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690054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501843" algn="l" rtl="0">
              <a:spcBef>
                <a:spcPts val="1560"/>
              </a:spcBef>
              <a:buClr>
                <a:schemeClr val="dk1"/>
              </a:buClr>
              <a:buSzPct val="100000"/>
              <a:buFont typeface="Arial"/>
              <a:buChar char="•"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561605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–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564226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»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554139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556756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559373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561990" algn="l" rtl="0">
              <a:spcBef>
                <a:spcPts val="1380"/>
              </a:spcBef>
              <a:buClr>
                <a:schemeClr val="dk1"/>
              </a:buClr>
              <a:buSzPct val="100000"/>
              <a:buFont typeface="Arial"/>
              <a:buChar char="•"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194577" y="1310641"/>
            <a:ext cx="14439902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160240" y="1310646"/>
            <a:ext cx="24536400" cy="28094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605206" algn="l" rtl="0">
              <a:spcBef>
                <a:spcPts val="2780"/>
              </a:spcBef>
              <a:buClr>
                <a:schemeClr val="dk1"/>
              </a:buClr>
              <a:buSzPct val="100000"/>
              <a:buFont typeface="Arial"/>
              <a:buChar char="•"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467804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–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336743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447305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44992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»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39839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4245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44507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447690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2194577" y="6888487"/>
            <a:ext cx="14439902" cy="22517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20"/>
              </a:spcBef>
              <a:buClr>
                <a:schemeClr val="dk1"/>
              </a:buClr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3821" marR="0" lvl="1" indent="-2620" algn="l" rtl="0">
              <a:spcBef>
                <a:spcPts val="1040"/>
              </a:spcBef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7630" marR="0" lvl="2" indent="-5229" algn="l" rtl="0">
              <a:spcBef>
                <a:spcPts val="860"/>
              </a:spcBef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1451" marR="0" lvl="3" indent="-7851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5263" marR="0" lvl="4" indent="-10463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19081" marR="0" lvl="5" indent="-381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2903" marR="0" lvl="6" indent="-3002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86715" marR="0" lvl="7" indent="-5615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0532" marR="0" lvl="8" indent="-8232" algn="l" rtl="0">
              <a:spcBef>
                <a:spcPts val="780"/>
              </a:spcBef>
              <a:buClr>
                <a:schemeClr val="dk1"/>
              </a:buClr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194560" y="7680968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87856" marR="0" lvl="0" indent="-605206" algn="l" rtl="0">
              <a:spcBef>
                <a:spcPts val="2780"/>
              </a:spcBef>
              <a:buClr>
                <a:schemeClr val="dk1"/>
              </a:buClr>
              <a:buSzPct val="100000"/>
              <a:buFont typeface="Arial"/>
              <a:buChar char="•"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23704" marR="0" lvl="1" indent="-467804" algn="l" rtl="0">
              <a:spcBef>
                <a:spcPts val="2440"/>
              </a:spcBef>
              <a:buClr>
                <a:schemeClr val="dk1"/>
              </a:buClr>
              <a:buSzPct val="100000"/>
              <a:buFont typeface="Arial"/>
              <a:buChar char="–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959543" marR="0" lvl="2" indent="-336743" algn="l" rtl="0">
              <a:spcBef>
                <a:spcPts val="2080"/>
              </a:spcBef>
              <a:buClr>
                <a:schemeClr val="dk1"/>
              </a:buClr>
              <a:buSzPct val="100000"/>
              <a:buFont typeface="Arial"/>
              <a:buChar char="•"/>
              <a:defRPr sz="10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943355" marR="0" lvl="3" indent="-447305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–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927177" marR="0" lvl="4" indent="-44992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»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10990" marR="0" lvl="5" indent="-439839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894807" marR="0" lvl="6" indent="-442456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878624" marR="0" lvl="7" indent="-445073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862440" marR="0" lvl="8" indent="-447690" algn="l" rtl="0">
              <a:spcBef>
                <a:spcPts val="1740"/>
              </a:spcBef>
              <a:buClr>
                <a:schemeClr val="dk1"/>
              </a:buClr>
              <a:buSzPct val="100000"/>
              <a:buFont typeface="Arial"/>
              <a:buChar char="•"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21945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4959" marR="0" lvl="1" indent="-3759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969914" marR="0" lvl="2" indent="-7513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54873" marR="0" lvl="3" indent="-1127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939828" marR="0" lvl="4" indent="-2327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924788" marR="0" lvl="5" indent="-6088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909747" marR="0" lvl="6" indent="-9846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894702" marR="0" lvl="7" indent="-902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879662" marR="0" lvl="8" indent="-4661" algn="l" rtl="0">
              <a:spcBef>
                <a:spcPts val="0"/>
              </a:spcBef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31455361" y="30510481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5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5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120640" y="139725"/>
            <a:ext cx="33009840" cy="34290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8800" b="1" dirty="0"/>
              <a:t>Detachable Percutaneous Endoscopic Gastrostomy Tube (PEG) Tube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11255040" y="2895600"/>
            <a:ext cx="20741040" cy="2438400"/>
          </a:xfrm>
          <a:prstGeom prst="rect">
            <a:avLst/>
          </a:prstGeom>
          <a:noFill/>
          <a:ln>
            <a:noFill/>
          </a:ln>
        </p:spPr>
        <p:txBody>
          <a:bodyPr lIns="396750" tIns="198375" rIns="396750" bIns="198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/>
              <a:t>Michael Aleman, Zachary Bales, Trevor Hepburn, </a:t>
            </a:r>
            <a:r>
              <a:rPr lang="en-US" sz="4800" b="0" i="0" u="none" strike="noStrike" cap="none" dirty="0">
                <a:solidFill>
                  <a:schemeClr val="dk1"/>
                </a:solidFill>
              </a:rPr>
              <a:t>Breanna J. Rhyne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/>
              <a:t>VolTech Designs</a:t>
            </a:r>
          </a:p>
          <a:p>
            <a:pPr marL="2286000" lvl="0" indent="3873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/>
              <a:t>       University of Tennessee, Knoxville</a:t>
            </a: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500" dirty="0"/>
          </a:p>
          <a:p>
            <a:pPr marL="0" marR="0" lvl="0" indent="0" algn="l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cxnSp>
        <p:nvCxnSpPr>
          <p:cNvPr id="96" name="Shape 96"/>
          <p:cNvCxnSpPr/>
          <p:nvPr/>
        </p:nvCxnSpPr>
        <p:spPr>
          <a:xfrm>
            <a:off x="640081" y="6400800"/>
            <a:ext cx="42793921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 flipH="1">
            <a:off x="14551769" y="6400800"/>
            <a:ext cx="109800" cy="24307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/>
          <p:nvPr/>
        </p:nvSpPr>
        <p:spPr>
          <a:xfrm>
            <a:off x="640081" y="6857997"/>
            <a:ext cx="13167359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92770" y="7744748"/>
            <a:ext cx="13167360" cy="9589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Percutaneous endoscopic gastrostomy (PEG) tubes are medical devices that allow for the delivery of enteral nutrition and drugs when a patient cannot or will not swallow due to disease or traumatic injury.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 problem exists with patients who dislodge their tubes from the stomach because they are confused, aggressive, or clumsy.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This happens in as many as 12.8% of tube placements, and it incurs unnecessary costs and/or dangers to the patient. This inconveniences surgeons who have to replace the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tubes.</a:t>
            </a:r>
          </a:p>
          <a:p>
            <a:pPr marL="457200" indent="-457200">
              <a:lnSpc>
                <a:spcPct val="130000"/>
              </a:lnSpc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Our solution was to create a fracture plane in the tube body which would break outside the body at a force lower than what would be required to remove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it.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SzPct val="100000"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hape 100"/>
          <p:cNvCxnSpPr/>
          <p:nvPr/>
        </p:nvCxnSpPr>
        <p:spPr>
          <a:xfrm flipH="1">
            <a:off x="29211070" y="6400800"/>
            <a:ext cx="109661" cy="24307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>
            <a:off x="30220920" y="6858011"/>
            <a:ext cx="13167360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Final Design Overview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9626544" y="7994125"/>
            <a:ext cx="13990320" cy="452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designs employs a magnetic coupling system that ideally breaks at a force lower than that to remove the PEG tube from the stomach entirely.</a:t>
            </a:r>
          </a:p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VolTech Designs created base values for the detachable PEG tube and modeled both the female and male components in SolidWorks.</a:t>
            </a:r>
          </a:p>
          <a:p>
            <a:pPr marL="571500" marR="0" lvl="0" indent="-5715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Washer-like magnets, that possessed similar forces found through pull-force testing, were purchased and incorporated into the design.</a:t>
            </a:r>
          </a:p>
          <a:p>
            <a:pPr marR="0"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 txBox="1"/>
          <p:nvPr/>
        </p:nvSpPr>
        <p:spPr>
          <a:xfrm>
            <a:off x="30083761" y="24446090"/>
            <a:ext cx="13441679" cy="6740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3167360" y="31280100"/>
            <a:ext cx="1755648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supported in part by </a:t>
            </a:r>
            <a:r>
              <a:rPr lang="en-US" sz="3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University of Tennessee Knoxville </a:t>
            </a:r>
            <a:r>
              <a:rPr lang="en-US" sz="3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</a:t>
            </a:r>
            <a:r>
              <a:rPr lang="en-US" sz="3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Mechanical, Aerospace, and Biomedical Engineering Department and by Dr. Jeffrey Reinbolt and Amy Curran</a:t>
            </a:r>
          </a:p>
        </p:txBody>
      </p:sp>
      <p:sp>
        <p:nvSpPr>
          <p:cNvPr id="105" name="Shape 105"/>
          <p:cNvSpPr/>
          <p:nvPr/>
        </p:nvSpPr>
        <p:spPr>
          <a:xfrm>
            <a:off x="15352634" y="6857987"/>
            <a:ext cx="13167360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Pull-Force Testing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93314" y="19010825"/>
            <a:ext cx="13167360" cy="72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needed to retain the general purpose of current PEG tube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designs.</a:t>
            </a: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must preserve the ability to remove any metal components in the case of a medical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procedure.</a:t>
            </a: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device should not create additional obstructions to the flow of fluids within the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tube.</a:t>
            </a: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0038040" y="26255190"/>
            <a:ext cx="13167360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Conclusions and Future Direction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0806075" y="19411012"/>
            <a:ext cx="1161288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SolidWorks renderings of  (a) section view of female part, (b) isometric view of female part, (c) section view of male part, (d) isometric view of female part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4712554" y="29162275"/>
            <a:ext cx="1444752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1421" y="2422226"/>
            <a:ext cx="11300759" cy="275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514" y="2217376"/>
            <a:ext cx="8975611" cy="299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6052525" y="13311691"/>
            <a:ext cx="12010996" cy="4321213"/>
            <a:chOff x="15533250" y="11847964"/>
            <a:chExt cx="12492539" cy="4321220"/>
          </a:xfrm>
        </p:grpSpPr>
        <p:pic>
          <p:nvPicPr>
            <p:cNvPr id="112" name="Shape 1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533250" y="11847977"/>
              <a:ext cx="3310107" cy="432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Shape 1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715668" y="11847965"/>
              <a:ext cx="3310121" cy="4321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Shape 1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077572" y="11847964"/>
              <a:ext cx="3310121" cy="4321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Shape 119"/>
          <p:cNvSpPr/>
          <p:nvPr/>
        </p:nvSpPr>
        <p:spPr>
          <a:xfrm>
            <a:off x="501314" y="23735597"/>
            <a:ext cx="13167360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Design Methodology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87551" y="24342125"/>
            <a:ext cx="10697938" cy="682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5385664" y="16965399"/>
            <a:ext cx="13028400" cy="6559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0000"/>
              </a:lnSpc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30000"/>
              </a:lnSpc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The force was detected by the device against displacement brought on by the device.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The drops on the graph represent the moment where the tube was dislodged from the stomach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sample.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The average force of removal for our four trials was 17.3 N (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3.9lbs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Based on this data, our fracture plane needs to be designed to break at a force significantly lower than this average; we chose 2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lbs. 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(about half; giving a factor of safety of 2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38959" y="13010418"/>
            <a:ext cx="7122946" cy="6000394"/>
            <a:chOff x="32819024" y="12590137"/>
            <a:chExt cx="7122946" cy="6000394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9">
              <a:alphaModFix/>
            </a:blip>
            <a:srcRect t="3548" b="3548"/>
            <a:stretch/>
          </p:blipFill>
          <p:spPr>
            <a:xfrm>
              <a:off x="33510630" y="13209771"/>
              <a:ext cx="279035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10">
              <a:alphaModFix/>
            </a:blip>
            <a:srcRect t="3069" b="3069"/>
            <a:stretch/>
          </p:blipFill>
          <p:spPr>
            <a:xfrm>
              <a:off x="36957751" y="13209775"/>
              <a:ext cx="2984219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11">
              <a:alphaModFix/>
            </a:blip>
            <a:srcRect t="5876" b="5885"/>
            <a:stretch/>
          </p:blipFill>
          <p:spPr>
            <a:xfrm>
              <a:off x="33510630" y="16152115"/>
              <a:ext cx="2790360" cy="243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Shape 118"/>
            <p:cNvPicPr preferRelativeResize="0"/>
            <p:nvPr/>
          </p:nvPicPr>
          <p:blipFill rotWithShape="1">
            <a:blip r:embed="rId12">
              <a:alphaModFix/>
            </a:blip>
            <a:srcRect t="3401" b="3410"/>
            <a:stretch/>
          </p:blipFill>
          <p:spPr>
            <a:xfrm>
              <a:off x="36957745" y="16169184"/>
              <a:ext cx="2984220" cy="2396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Shape 122"/>
            <p:cNvSpPr txBox="1"/>
            <p:nvPr/>
          </p:nvSpPr>
          <p:spPr>
            <a:xfrm>
              <a:off x="32819024" y="12630112"/>
              <a:ext cx="190404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 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32873024" y="15575987"/>
              <a:ext cx="190404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i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 </a:t>
              </a:r>
              <a:endPara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36392580" y="12590137"/>
              <a:ext cx="190404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 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36317654" y="15579712"/>
              <a:ext cx="190404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 </a:t>
              </a:r>
            </a:p>
          </p:txBody>
        </p:sp>
      </p:grpSp>
      <p:sp>
        <p:nvSpPr>
          <p:cNvPr id="127" name="Shape 127"/>
          <p:cNvSpPr/>
          <p:nvPr/>
        </p:nvSpPr>
        <p:spPr>
          <a:xfrm>
            <a:off x="501314" y="17759700"/>
            <a:ext cx="13167360" cy="914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Design Specifications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-27367620" y="-909625"/>
            <a:ext cx="51130800" cy="49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40080" y="24821449"/>
            <a:ext cx="13028594" cy="6649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The design concept was derived from the defense mechanism of the gecko in which the gecko instinctively drops its tail in order to prevent being grabbed by it. </a:t>
            </a: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Magnetic coupling was chosen because it provided the most consistent option for replicating the separation force.</a:t>
            </a: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O-rings were crucial in the magnetic coupling because they provided the separation that was necessary to create the desired attraction force. </a:t>
            </a:r>
          </a:p>
          <a:p>
            <a:pPr lvl="0">
              <a:spcBef>
                <a:spcPts val="0"/>
              </a:spcBef>
              <a:buNone/>
            </a:pPr>
            <a:endParaRPr sz="36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47514" y="20684450"/>
            <a:ext cx="5355089" cy="42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073076" y="20676876"/>
            <a:ext cx="5355089" cy="4312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0142680" y="26797575"/>
            <a:ext cx="12855960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Revisions to the original drawing have been and will continue to be made until an appropriate fit and tolerances have been found.</a:t>
            </a: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detachable assembly needs to be tested to see how the fluid flow of the formula used in PEG tubes compares to fluid flow in our design.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4" name="Shape 134"/>
          <p:cNvSpPr txBox="1"/>
          <p:nvPr/>
        </p:nvSpPr>
        <p:spPr>
          <a:xfrm>
            <a:off x="30220920" y="24342125"/>
            <a:ext cx="1220724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0815280" y="25084287"/>
            <a:ext cx="1161288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SolidWorks renderings of (a) an exploded view of the detachable PEG tube assembly, (b) an assembled view of the detachable PEG tube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0531344" y="20074500"/>
            <a:ext cx="1904040" cy="17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endParaRPr lang="en-US"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6392580" y="20074487"/>
            <a:ext cx="1904040" cy="17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</a:p>
        </p:txBody>
      </p:sp>
      <p:sp>
        <p:nvSpPr>
          <p:cNvPr id="50" name="Shape 128"/>
          <p:cNvSpPr txBox="1"/>
          <p:nvPr/>
        </p:nvSpPr>
        <p:spPr>
          <a:xfrm>
            <a:off x="15352634" y="7839377"/>
            <a:ext cx="13028400" cy="263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lnSpc>
                <a:spcPct val="130000"/>
              </a:lnSpc>
              <a:buSzPct val="100000"/>
              <a:buFont typeface="Calibri"/>
              <a:buChar char="●"/>
            </a:pP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force was detected by the device against displacement brought on by the device. </a:t>
            </a:r>
          </a:p>
          <a:p>
            <a:pPr marL="457200" lvl="0" indent="-457200">
              <a:lnSpc>
                <a:spcPct val="130000"/>
              </a:lnSpc>
              <a:buSzPct val="100000"/>
              <a:buFont typeface="Calibri"/>
              <a:buChar char="●"/>
            </a:pP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find the amount of force to remove a tube, the team used custom parts for a PASCO ME-8236 Materials testing device and a pig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stomach.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lnSpc>
                <a:spcPct val="13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 tube was placed in cross sections of stomach, and the tube was pulled until it was 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removed.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679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Detachable Percutaneous Endoscopic Gastrostomy Tube (PEG) Tube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Detachable Percutaneous Endoscopic Gastrostomy Tube (PEG) Tube</dc:title>
  <cp:lastModifiedBy>Breanna Rhyne</cp:lastModifiedBy>
  <cp:revision>2</cp:revision>
  <dcterms:modified xsi:type="dcterms:W3CDTF">2016-04-18T14:28:35Z</dcterms:modified>
</cp:coreProperties>
</file>